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7FEE3A-7050-443F-9E0E-782F235BB150}" v="13" dt="2025-09-09T21:15:37.5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8" d="100"/>
          <a:sy n="78" d="100"/>
        </p:scale>
        <p:origin x="116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bnam Sultana" userId="65b107c6-3ab7-432d-8a17-9eeb35e3ae6f" providerId="ADAL" clId="{577FEE3A-7050-443F-9E0E-782F235BB150}"/>
    <pc:docChg chg="modSld">
      <pc:chgData name="Shabnam Sultana" userId="65b107c6-3ab7-432d-8a17-9eeb35e3ae6f" providerId="ADAL" clId="{577FEE3A-7050-443F-9E0E-782F235BB150}" dt="2025-09-09T21:18:35.622" v="96" actId="14100"/>
      <pc:docMkLst>
        <pc:docMk/>
      </pc:docMkLst>
      <pc:sldChg chg="modSp mod">
        <pc:chgData name="Shabnam Sultana" userId="65b107c6-3ab7-432d-8a17-9eeb35e3ae6f" providerId="ADAL" clId="{577FEE3A-7050-443F-9E0E-782F235BB150}" dt="2025-09-09T21:06:54.929" v="47" actId="20577"/>
        <pc:sldMkLst>
          <pc:docMk/>
          <pc:sldMk cId="0" sldId="341"/>
        </pc:sldMkLst>
        <pc:spChg chg="mod">
          <ac:chgData name="Shabnam Sultana" userId="65b107c6-3ab7-432d-8a17-9eeb35e3ae6f" providerId="ADAL" clId="{577FEE3A-7050-443F-9E0E-782F235BB150}" dt="2025-09-09T21:06:45.330" v="7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habnam Sultana" userId="65b107c6-3ab7-432d-8a17-9eeb35e3ae6f" providerId="ADAL" clId="{577FEE3A-7050-443F-9E0E-782F235BB150}" dt="2025-09-09T21:06:54.929" v="4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">
        <pc:chgData name="Shabnam Sultana" userId="65b107c6-3ab7-432d-8a17-9eeb35e3ae6f" providerId="ADAL" clId="{577FEE3A-7050-443F-9E0E-782F235BB150}" dt="2025-09-09T21:09:06.314" v="52"/>
        <pc:sldMkLst>
          <pc:docMk/>
          <pc:sldMk cId="0" sldId="363"/>
        </pc:sldMkLst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3" creationId="{96E227AB-11CF-54B4-79EE-850BF199DAE7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4" creationId="{2B1A7D2C-301E-190B-5B5D-FDA8FA383DFE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5" creationId="{44341310-6821-4903-7ACA-038ABB042A4E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9" creationId="{E4FFED90-150A-CC90-DCA3-566ED99CCEBD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18" creationId="{5FB5F385-D449-E6C9-62FC-F73C63E0C262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24" creationId="{FCD253CE-FC8A-DC82-C575-274C75B4FF96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30" creationId="{692CB03B-FD81-FAB4-AFCB-1A34048B578C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45" creationId="{36D14905-54EA-4700-F329-08274C45E65D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47" creationId="{20CEC203-BB9B-C7E4-F0B8-5D631E6C6434}"/>
          </ac:spMkLst>
        </pc:spChg>
        <pc:spChg chg="mod">
          <ac:chgData name="Shabnam Sultana" userId="65b107c6-3ab7-432d-8a17-9eeb35e3ae6f" providerId="ADAL" clId="{577FEE3A-7050-443F-9E0E-782F235BB150}" dt="2025-09-09T21:09:06.314" v="52"/>
          <ac:spMkLst>
            <pc:docMk/>
            <pc:sldMk cId="0" sldId="363"/>
            <ac:spMk id="49" creationId="{EE5A52BD-C1B2-6D39-75AA-CBF9A00CA699}"/>
          </ac:spMkLst>
        </pc:spChg>
        <pc:spChg chg="mod">
          <ac:chgData name="Shabnam Sultana" userId="65b107c6-3ab7-432d-8a17-9eeb35e3ae6f" providerId="ADAL" clId="{577FEE3A-7050-443F-9E0E-782F235BB150}" dt="2025-09-09T21:07:58.368" v="50" actId="1076"/>
          <ac:spMkLst>
            <pc:docMk/>
            <pc:sldMk cId="0" sldId="363"/>
            <ac:spMk id="6146" creationId="{39BD4D34-87E7-4105-B586-4767AFA2F0F4}"/>
          </ac:spMkLst>
        </pc:spChg>
        <pc:spChg chg="del">
          <ac:chgData name="Shabnam Sultana" userId="65b107c6-3ab7-432d-8a17-9eeb35e3ae6f" providerId="ADAL" clId="{577FEE3A-7050-443F-9E0E-782F235BB150}" dt="2025-09-09T21:08:07.402" v="51" actId="478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">
        <pc:chgData name="Shabnam Sultana" userId="65b107c6-3ab7-432d-8a17-9eeb35e3ae6f" providerId="ADAL" clId="{577FEE3A-7050-443F-9E0E-782F235BB150}" dt="2025-09-09T21:18:35.622" v="96" actId="14100"/>
        <pc:sldMkLst>
          <pc:docMk/>
          <pc:sldMk cId="0" sldId="364"/>
        </pc:sldMkLst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3" creationId="{F4F12AD4-13FE-47C1-9820-37BFE29F793B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6" creationId="{755BC184-C836-2522-EE13-5A5A1333B20C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11" creationId="{92968611-FA27-9DBC-0B12-FDCFC594DEFE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12" creationId="{58196F90-7134-822B-449C-A46A32FE7E27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17" creationId="{8FEE8362-3584-5B53-A7B9-D883F585C780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28" creationId="{DDA84341-7D8B-1E5C-61A4-2C2DF9BAB954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30" creationId="{C625259C-3008-3D73-90C8-4378F69D3291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31" creationId="{BDA3904C-C5A1-3709-3795-92D83F67FAFE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36" creationId="{4183D75E-315D-6B53-237D-3CC6A6EAD2BA}"/>
          </ac:spMkLst>
        </pc:spChg>
        <pc:spChg chg="mod">
          <ac:chgData name="Shabnam Sultana" userId="65b107c6-3ab7-432d-8a17-9eeb35e3ae6f" providerId="ADAL" clId="{577FEE3A-7050-443F-9E0E-782F235BB150}" dt="2025-09-09T21:13:15.941" v="58"/>
          <ac:spMkLst>
            <pc:docMk/>
            <pc:sldMk cId="0" sldId="364"/>
            <ac:spMk id="37" creationId="{54442366-5274-C194-D0CE-FFF97A18D979}"/>
          </ac:spMkLst>
        </pc:spChg>
        <pc:spChg chg="mod">
          <ac:chgData name="Shabnam Sultana" userId="65b107c6-3ab7-432d-8a17-9eeb35e3ae6f" providerId="ADAL" clId="{577FEE3A-7050-443F-9E0E-782F235BB150}" dt="2025-09-09T21:10:29.846" v="56" actId="14100"/>
          <ac:spMkLst>
            <pc:docMk/>
            <pc:sldMk cId="0" sldId="364"/>
            <ac:spMk id="7170" creationId="{3794A7AC-F975-4B82-9FCA-9C67ECE03726}"/>
          </ac:spMkLst>
        </pc:spChg>
        <pc:spChg chg="del">
          <ac:chgData name="Shabnam Sultana" userId="65b107c6-3ab7-432d-8a17-9eeb35e3ae6f" providerId="ADAL" clId="{577FEE3A-7050-443F-9E0E-782F235BB150}" dt="2025-09-09T21:10:34.673" v="57" actId="478"/>
          <ac:spMkLst>
            <pc:docMk/>
            <pc:sldMk cId="0" sldId="364"/>
            <ac:spMk id="7171" creationId="{8B215120-9330-4C24-86C0-93DB3C460B0D}"/>
          </ac:spMkLst>
        </pc:spChg>
        <pc:grpChg chg="mod">
          <ac:chgData name="Shabnam Sultana" userId="65b107c6-3ab7-432d-8a17-9eeb35e3ae6f" providerId="ADAL" clId="{577FEE3A-7050-443F-9E0E-782F235BB150}" dt="2025-09-09T21:18:35.622" v="96" actId="14100"/>
          <ac:grpSpMkLst>
            <pc:docMk/>
            <pc:sldMk cId="0" sldId="364"/>
            <ac:grpSpMk id="2" creationId="{BC99AC96-6DB7-192E-02E6-F5CFF93CB7F0}"/>
          </ac:grpSpMkLst>
        </pc:grpChg>
      </pc:sldChg>
      <pc:sldChg chg="addSp delSp modSp mod">
        <pc:chgData name="Shabnam Sultana" userId="65b107c6-3ab7-432d-8a17-9eeb35e3ae6f" providerId="ADAL" clId="{577FEE3A-7050-443F-9E0E-782F235BB150}" dt="2025-09-09T21:15:37.524" v="95" actId="1076"/>
        <pc:sldMkLst>
          <pc:docMk/>
          <pc:sldMk cId="0" sldId="365"/>
        </pc:sldMkLst>
        <pc:spChg chg="add mod">
          <ac:chgData name="Shabnam Sultana" userId="65b107c6-3ab7-432d-8a17-9eeb35e3ae6f" providerId="ADAL" clId="{577FEE3A-7050-443F-9E0E-782F235BB150}" dt="2025-09-09T21:14:57.477" v="66" actId="14100"/>
          <ac:spMkLst>
            <pc:docMk/>
            <pc:sldMk cId="0" sldId="365"/>
            <ac:spMk id="2" creationId="{1B7BA276-178E-F657-18FD-1E3736A7DF19}"/>
          </ac:spMkLst>
        </pc:spChg>
        <pc:spChg chg="add mod">
          <ac:chgData name="Shabnam Sultana" userId="65b107c6-3ab7-432d-8a17-9eeb35e3ae6f" providerId="ADAL" clId="{577FEE3A-7050-443F-9E0E-782F235BB150}" dt="2025-09-09T21:15:02.039" v="67" actId="1076"/>
          <ac:spMkLst>
            <pc:docMk/>
            <pc:sldMk cId="0" sldId="365"/>
            <ac:spMk id="3" creationId="{A5D05484-5710-6BBD-E1B7-CAF4256A280A}"/>
          </ac:spMkLst>
        </pc:spChg>
        <pc:spChg chg="add mod">
          <ac:chgData name="Shabnam Sultana" userId="65b107c6-3ab7-432d-8a17-9eeb35e3ae6f" providerId="ADAL" clId="{577FEE3A-7050-443F-9E0E-782F235BB150}" dt="2025-09-09T21:14:51.801" v="65" actId="1076"/>
          <ac:spMkLst>
            <pc:docMk/>
            <pc:sldMk cId="0" sldId="365"/>
            <ac:spMk id="4" creationId="{CA2FAAC2-9095-0E57-2074-B303C173EC01}"/>
          </ac:spMkLst>
        </pc:spChg>
        <pc:spChg chg="mod">
          <ac:chgData name="Shabnam Sultana" userId="65b107c6-3ab7-432d-8a17-9eeb35e3ae6f" providerId="ADAL" clId="{577FEE3A-7050-443F-9E0E-782F235BB150}" dt="2025-09-09T21:15:37.524" v="95" actId="1076"/>
          <ac:spMkLst>
            <pc:docMk/>
            <pc:sldMk cId="0" sldId="365"/>
            <ac:spMk id="8194" creationId="{3AFF4909-1900-46CD-87F7-AE296C59418F}"/>
          </ac:spMkLst>
        </pc:spChg>
        <pc:spChg chg="del">
          <ac:chgData name="Shabnam Sultana" userId="65b107c6-3ab7-432d-8a17-9eeb35e3ae6f" providerId="ADAL" clId="{577FEE3A-7050-443F-9E0E-782F235BB150}" dt="2025-09-09T21:14:37.601" v="63" actId="478"/>
          <ac:spMkLst>
            <pc:docMk/>
            <pc:sldMk cId="0" sldId="365"/>
            <ac:spMk id="8195" creationId="{A955EC6E-B2A1-4AA5-9F6A-E317D7FE324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5012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94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SA#109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Beijing, China, 16 – 19 September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SP-251168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6G Data Architecture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4933"/>
            <a:ext cx="8820150" cy="965654"/>
          </a:xfrm>
        </p:spPr>
        <p:txBody>
          <a:bodyPr/>
          <a:lstStyle/>
          <a:p>
            <a:r>
              <a:rPr lang="en-GB" altLang="en-US" dirty="0"/>
              <a:t>Data management evolution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B5C3194-5C67-C784-353F-4BAF9DEEEF92}"/>
              </a:ext>
            </a:extLst>
          </p:cNvPr>
          <p:cNvGrpSpPr/>
          <p:nvPr/>
        </p:nvGrpSpPr>
        <p:grpSpPr>
          <a:xfrm>
            <a:off x="535257" y="1642536"/>
            <a:ext cx="10633970" cy="4779327"/>
            <a:chOff x="535257" y="1642536"/>
            <a:chExt cx="10633970" cy="477932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6E227AB-11CF-54B4-79EE-850BF199DAE7}"/>
                </a:ext>
              </a:extLst>
            </p:cNvPr>
            <p:cNvSpPr/>
            <p:nvPr/>
          </p:nvSpPr>
          <p:spPr bwMode="auto">
            <a:xfrm>
              <a:off x="2242137" y="4511042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B1A7D2C-301E-190B-5B5D-FDA8FA383DFE}"/>
                </a:ext>
              </a:extLst>
            </p:cNvPr>
            <p:cNvSpPr/>
            <p:nvPr/>
          </p:nvSpPr>
          <p:spPr bwMode="auto">
            <a:xfrm>
              <a:off x="2963497" y="4511042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4341310-6821-4903-7ACA-038ABB042A4E}"/>
                </a:ext>
              </a:extLst>
            </p:cNvPr>
            <p:cNvSpPr/>
            <p:nvPr/>
          </p:nvSpPr>
          <p:spPr bwMode="auto">
            <a:xfrm>
              <a:off x="3688245" y="4511042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999118B-C423-8D7E-04BE-45767A5B780D}"/>
                </a:ext>
              </a:extLst>
            </p:cNvPr>
            <p:cNvSpPr/>
            <p:nvPr/>
          </p:nvSpPr>
          <p:spPr bwMode="auto">
            <a:xfrm>
              <a:off x="4412993" y="4507656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095386-25ED-2486-E8EF-28680F6AB314}"/>
                </a:ext>
              </a:extLst>
            </p:cNvPr>
            <p:cNvSpPr/>
            <p:nvPr/>
          </p:nvSpPr>
          <p:spPr bwMode="auto">
            <a:xfrm>
              <a:off x="2218425" y="2538044"/>
              <a:ext cx="826346" cy="406400"/>
            </a:xfrm>
            <a:prstGeom prst="rect">
              <a:avLst/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Consumer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9C09B0-87BD-3193-4D61-C2D535EB900C}"/>
                </a:ext>
              </a:extLst>
            </p:cNvPr>
            <p:cNvSpPr/>
            <p:nvPr/>
          </p:nvSpPr>
          <p:spPr bwMode="auto">
            <a:xfrm>
              <a:off x="3220883" y="2538044"/>
              <a:ext cx="826346" cy="406400"/>
            </a:xfrm>
            <a:prstGeom prst="rect">
              <a:avLst/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Consumer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FFED90-150A-CC90-DCA3-566ED99CCEBD}"/>
                </a:ext>
              </a:extLst>
            </p:cNvPr>
            <p:cNvSpPr/>
            <p:nvPr/>
          </p:nvSpPr>
          <p:spPr bwMode="auto">
            <a:xfrm>
              <a:off x="4223341" y="2538044"/>
              <a:ext cx="826346" cy="406400"/>
            </a:xfrm>
            <a:prstGeom prst="rect">
              <a:avLst/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Consumer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70BA0F0-E897-74FB-03AA-092A9C9CA1BB}"/>
                </a:ext>
              </a:extLst>
            </p:cNvPr>
            <p:cNvCxnSpPr>
              <a:stCxn id="3" idx="0"/>
              <a:endCxn id="7" idx="2"/>
            </p:cNvCxnSpPr>
            <p:nvPr/>
          </p:nvCxnSpPr>
          <p:spPr bwMode="auto">
            <a:xfrm flipV="1">
              <a:off x="2560484" y="2944444"/>
              <a:ext cx="71114" cy="1566598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ADBCF9F-505B-9207-9BD6-B94BD324E11E}"/>
                </a:ext>
              </a:extLst>
            </p:cNvPr>
            <p:cNvCxnSpPr>
              <a:stCxn id="4" idx="0"/>
              <a:endCxn id="7" idx="2"/>
            </p:cNvCxnSpPr>
            <p:nvPr/>
          </p:nvCxnSpPr>
          <p:spPr bwMode="auto">
            <a:xfrm flipH="1" flipV="1">
              <a:off x="2631598" y="2944444"/>
              <a:ext cx="650246" cy="1566598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78FED83-C5C2-4672-0531-EE2760582B03}"/>
                </a:ext>
              </a:extLst>
            </p:cNvPr>
            <p:cNvCxnSpPr>
              <a:stCxn id="3" idx="0"/>
              <a:endCxn id="8" idx="2"/>
            </p:cNvCxnSpPr>
            <p:nvPr/>
          </p:nvCxnSpPr>
          <p:spPr bwMode="auto">
            <a:xfrm flipV="1">
              <a:off x="2560484" y="2944444"/>
              <a:ext cx="1073572" cy="1566598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128EDA0-27CF-55A8-C738-56F3578B49A1}"/>
                </a:ext>
              </a:extLst>
            </p:cNvPr>
            <p:cNvCxnSpPr>
              <a:stCxn id="4" idx="0"/>
              <a:endCxn id="8" idx="2"/>
            </p:cNvCxnSpPr>
            <p:nvPr/>
          </p:nvCxnSpPr>
          <p:spPr bwMode="auto">
            <a:xfrm flipV="1">
              <a:off x="3281844" y="2944444"/>
              <a:ext cx="352212" cy="1566598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F33B216-198C-4947-55A3-3F26AD0D0199}"/>
                </a:ext>
              </a:extLst>
            </p:cNvPr>
            <p:cNvCxnSpPr>
              <a:stCxn id="5" idx="0"/>
              <a:endCxn id="8" idx="2"/>
            </p:cNvCxnSpPr>
            <p:nvPr/>
          </p:nvCxnSpPr>
          <p:spPr bwMode="auto">
            <a:xfrm flipH="1" flipV="1">
              <a:off x="3634056" y="2944444"/>
              <a:ext cx="372536" cy="1566598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DE13B20-F267-3766-711F-395069152D37}"/>
                </a:ext>
              </a:extLst>
            </p:cNvPr>
            <p:cNvCxnSpPr>
              <a:stCxn id="6" idx="0"/>
              <a:endCxn id="9" idx="2"/>
            </p:cNvCxnSpPr>
            <p:nvPr/>
          </p:nvCxnSpPr>
          <p:spPr bwMode="auto">
            <a:xfrm flipH="1" flipV="1">
              <a:off x="4636514" y="2944444"/>
              <a:ext cx="94826" cy="1563212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E572FF2-A89D-9293-BF69-4855F637A045}"/>
                </a:ext>
              </a:extLst>
            </p:cNvPr>
            <p:cNvCxnSpPr>
              <a:stCxn id="3" idx="0"/>
              <a:endCxn id="9" idx="2"/>
            </p:cNvCxnSpPr>
            <p:nvPr/>
          </p:nvCxnSpPr>
          <p:spPr bwMode="auto">
            <a:xfrm flipV="1">
              <a:off x="2560484" y="2944444"/>
              <a:ext cx="2076030" cy="1566598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7" name="Callout: Right Arrow 16">
              <a:extLst>
                <a:ext uri="{FF2B5EF4-FFF2-40B4-BE49-F238E27FC236}">
                  <a16:creationId xmlns:a16="http://schemas.microsoft.com/office/drawing/2014/main" id="{822D0F7B-17C4-6BED-E080-B6A68CA460D0}"/>
                </a:ext>
              </a:extLst>
            </p:cNvPr>
            <p:cNvSpPr/>
            <p:nvPr/>
          </p:nvSpPr>
          <p:spPr bwMode="auto">
            <a:xfrm>
              <a:off x="650404" y="2174243"/>
              <a:ext cx="1473195" cy="1171786"/>
            </a:xfrm>
            <a:prstGeom prst="rightArrowCallout">
              <a:avLst>
                <a:gd name="adj1" fmla="val 25000"/>
                <a:gd name="adj2" fmla="val 25000"/>
                <a:gd name="adj3" fmla="val 16229"/>
                <a:gd name="adj4" fmla="val 77851"/>
              </a:avLst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Applications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Management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Network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Others</a:t>
              </a:r>
            </a:p>
          </p:txBody>
        </p:sp>
        <p:sp>
          <p:nvSpPr>
            <p:cNvPr id="18" name="Callout: Right Arrow 17">
              <a:extLst>
                <a:ext uri="{FF2B5EF4-FFF2-40B4-BE49-F238E27FC236}">
                  <a16:creationId xmlns:a16="http://schemas.microsoft.com/office/drawing/2014/main" id="{5FB5F385-D449-E6C9-62FC-F73C63E0C262}"/>
                </a:ext>
              </a:extLst>
            </p:cNvPr>
            <p:cNvSpPr/>
            <p:nvPr/>
          </p:nvSpPr>
          <p:spPr bwMode="auto">
            <a:xfrm>
              <a:off x="650403" y="4170312"/>
              <a:ext cx="1473195" cy="1081088"/>
            </a:xfrm>
            <a:prstGeom prst="rightArrowCallout">
              <a:avLst>
                <a:gd name="adj1" fmla="val 25000"/>
                <a:gd name="adj2" fmla="val 25000"/>
                <a:gd name="adj3" fmla="val 16229"/>
                <a:gd name="adj4" fmla="val 77851"/>
              </a:avLst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Network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Management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Others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761E9AB-D97E-9986-DDEF-2D40A237ADEC}"/>
                </a:ext>
              </a:extLst>
            </p:cNvPr>
            <p:cNvCxnSpPr/>
            <p:nvPr/>
          </p:nvCxnSpPr>
          <p:spPr bwMode="auto">
            <a:xfrm>
              <a:off x="650404" y="2025228"/>
              <a:ext cx="4399283" cy="0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89C053E-7F38-A066-CC6B-5423C2B8E13E}"/>
                </a:ext>
              </a:extLst>
            </p:cNvPr>
            <p:cNvSpPr txBox="1"/>
            <p:nvPr/>
          </p:nvSpPr>
          <p:spPr>
            <a:xfrm>
              <a:off x="557481" y="1642536"/>
              <a:ext cx="914400" cy="914400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From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AD9462A-A549-1CDA-D30E-C10F2D87C3F4}"/>
                </a:ext>
              </a:extLst>
            </p:cNvPr>
            <p:cNvCxnSpPr/>
            <p:nvPr/>
          </p:nvCxnSpPr>
          <p:spPr bwMode="auto">
            <a:xfrm>
              <a:off x="650403" y="5340775"/>
              <a:ext cx="4399283" cy="0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D6BE564B-A32B-3FB8-6D27-2136B8704318}"/>
                </a:ext>
              </a:extLst>
            </p:cNvPr>
            <p:cNvSpPr txBox="1">
              <a:spLocks/>
            </p:cNvSpPr>
            <p:nvPr/>
          </p:nvSpPr>
          <p:spPr>
            <a:xfrm>
              <a:off x="535257" y="5340775"/>
              <a:ext cx="4514429" cy="1081088"/>
            </a:xfrm>
            <a:prstGeom prst="rect">
              <a:avLst/>
            </a:prstGeom>
          </p:spPr>
          <p:txBody>
            <a:bodyPr/>
            <a:lstStyle>
              <a:lvl1pPr marL="265113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38163" indent="-273050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–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803275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1076325" indent="-273050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–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Rigid System, integration driven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Difficult to evolve, not scalable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Inefficient due to duplication of data transmission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Static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Difficult to govern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3" name="Callout: Right Arrow 22">
              <a:extLst>
                <a:ext uri="{FF2B5EF4-FFF2-40B4-BE49-F238E27FC236}">
                  <a16:creationId xmlns:a16="http://schemas.microsoft.com/office/drawing/2014/main" id="{F1AEA3F5-3735-AE87-F5E2-5CAD7D4C3BDF}"/>
                </a:ext>
              </a:extLst>
            </p:cNvPr>
            <p:cNvSpPr/>
            <p:nvPr/>
          </p:nvSpPr>
          <p:spPr bwMode="auto">
            <a:xfrm>
              <a:off x="6749627" y="2174243"/>
              <a:ext cx="1473195" cy="1171786"/>
            </a:xfrm>
            <a:prstGeom prst="rightArrowCallout">
              <a:avLst>
                <a:gd name="adj1" fmla="val 25000"/>
                <a:gd name="adj2" fmla="val 25000"/>
                <a:gd name="adj3" fmla="val 16229"/>
                <a:gd name="adj4" fmla="val 77851"/>
              </a:avLst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Applications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Management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Network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Others</a:t>
              </a:r>
            </a:p>
          </p:txBody>
        </p:sp>
        <p:sp>
          <p:nvSpPr>
            <p:cNvPr id="24" name="Callout: Right Arrow 23">
              <a:extLst>
                <a:ext uri="{FF2B5EF4-FFF2-40B4-BE49-F238E27FC236}">
                  <a16:creationId xmlns:a16="http://schemas.microsoft.com/office/drawing/2014/main" id="{FCD253CE-FC8A-DC82-C575-274C75B4FF96}"/>
                </a:ext>
              </a:extLst>
            </p:cNvPr>
            <p:cNvSpPr/>
            <p:nvPr/>
          </p:nvSpPr>
          <p:spPr bwMode="auto">
            <a:xfrm>
              <a:off x="6749626" y="4170312"/>
              <a:ext cx="1473195" cy="1081088"/>
            </a:xfrm>
            <a:prstGeom prst="rightArrowCallout">
              <a:avLst>
                <a:gd name="adj1" fmla="val 25000"/>
                <a:gd name="adj2" fmla="val 25000"/>
                <a:gd name="adj3" fmla="val 16229"/>
                <a:gd name="adj4" fmla="val 77851"/>
              </a:avLst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Network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Management Functions</a:t>
              </a:r>
            </a:p>
            <a:p>
              <a:pPr marL="87313" marR="0" lvl="0" indent="-87313" defTabSz="9144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Others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5FAF1C0-DA04-0622-7058-1635E1756CC0}"/>
                </a:ext>
              </a:extLst>
            </p:cNvPr>
            <p:cNvCxnSpPr/>
            <p:nvPr/>
          </p:nvCxnSpPr>
          <p:spPr bwMode="auto">
            <a:xfrm>
              <a:off x="6749627" y="2025228"/>
              <a:ext cx="4399283" cy="0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837CC6B-15DA-BED2-2F6D-44160BA86F5B}"/>
                </a:ext>
              </a:extLst>
            </p:cNvPr>
            <p:cNvSpPr txBox="1"/>
            <p:nvPr/>
          </p:nvSpPr>
          <p:spPr>
            <a:xfrm>
              <a:off x="6656704" y="1642536"/>
              <a:ext cx="914400" cy="914400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To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BD21D78-7E0F-BECA-2ECD-0E5AA9FCBF5B}"/>
                </a:ext>
              </a:extLst>
            </p:cNvPr>
            <p:cNvCxnSpPr/>
            <p:nvPr/>
          </p:nvCxnSpPr>
          <p:spPr bwMode="auto">
            <a:xfrm>
              <a:off x="6749626" y="5340775"/>
              <a:ext cx="4399283" cy="0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0D8BE84B-6F4B-A275-6D0C-708D69A1F293}"/>
                </a:ext>
              </a:extLst>
            </p:cNvPr>
            <p:cNvSpPr txBox="1">
              <a:spLocks/>
            </p:cNvSpPr>
            <p:nvPr/>
          </p:nvSpPr>
          <p:spPr>
            <a:xfrm>
              <a:off x="6634480" y="5340775"/>
              <a:ext cx="4514429" cy="1081088"/>
            </a:xfrm>
            <a:prstGeom prst="rect">
              <a:avLst/>
            </a:prstGeom>
          </p:spPr>
          <p:txBody>
            <a:bodyPr/>
            <a:lstStyle>
              <a:lvl1pPr marL="265113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38163" indent="-273050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–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803275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1076325" indent="-273050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–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1341438" indent="-265113" algn="l" rtl="0" eaLnBrk="1" fontAlgn="base" hangingPunct="1">
                <a:spcBef>
                  <a:spcPts val="8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Flexible, extensible data management infrastructure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Support dynamic data consumption needs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Optimized based on data consumers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4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Data Mesh approach to enable scalable introduction</a:t>
              </a:r>
            </a:p>
            <a:p>
              <a:pPr marL="265113" marR="0" lvl="0" indent="-265113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9" name="Arrow: Pentagon 28">
              <a:extLst>
                <a:ext uri="{FF2B5EF4-FFF2-40B4-BE49-F238E27FC236}">
                  <a16:creationId xmlns:a16="http://schemas.microsoft.com/office/drawing/2014/main" id="{9FD35D1E-E772-84F8-B04E-37744B59F138}"/>
                </a:ext>
              </a:extLst>
            </p:cNvPr>
            <p:cNvSpPr/>
            <p:nvPr/>
          </p:nvSpPr>
          <p:spPr bwMode="auto">
            <a:xfrm>
              <a:off x="5511343" y="3416409"/>
              <a:ext cx="853440" cy="464711"/>
            </a:xfrm>
            <a:prstGeom prst="homePlate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92CB03B-FD81-FAB4-AFCB-1A34048B578C}"/>
                </a:ext>
              </a:extLst>
            </p:cNvPr>
            <p:cNvSpPr/>
            <p:nvPr/>
          </p:nvSpPr>
          <p:spPr bwMode="auto">
            <a:xfrm>
              <a:off x="8341360" y="4511042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B3F02D-6AC0-70E3-8C05-5EBC76978FBE}"/>
                </a:ext>
              </a:extLst>
            </p:cNvPr>
            <p:cNvSpPr/>
            <p:nvPr/>
          </p:nvSpPr>
          <p:spPr bwMode="auto">
            <a:xfrm>
              <a:off x="9062720" y="4511042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4B3B3DD-7F5D-F5FB-75EB-399A2F3DB26C}"/>
                </a:ext>
              </a:extLst>
            </p:cNvPr>
            <p:cNvSpPr/>
            <p:nvPr/>
          </p:nvSpPr>
          <p:spPr bwMode="auto">
            <a:xfrm>
              <a:off x="9787468" y="4511042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DB228A1-9612-D030-0BFD-CD4BC5D55D41}"/>
                </a:ext>
              </a:extLst>
            </p:cNvPr>
            <p:cNvSpPr/>
            <p:nvPr/>
          </p:nvSpPr>
          <p:spPr bwMode="auto">
            <a:xfrm>
              <a:off x="10512216" y="4507656"/>
              <a:ext cx="636694" cy="406400"/>
            </a:xfrm>
            <a:prstGeom prst="rect">
              <a:avLst/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Source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91861DC-40AE-D11F-AAEB-7AE537B6BAA9}"/>
                </a:ext>
              </a:extLst>
            </p:cNvPr>
            <p:cNvSpPr/>
            <p:nvPr/>
          </p:nvSpPr>
          <p:spPr bwMode="auto">
            <a:xfrm>
              <a:off x="8317648" y="2538044"/>
              <a:ext cx="826346" cy="406400"/>
            </a:xfrm>
            <a:prstGeom prst="rect">
              <a:avLst/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Consumer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9E2687-E38B-E7BD-1F4B-DAFF79FDCB6A}"/>
                </a:ext>
              </a:extLst>
            </p:cNvPr>
            <p:cNvSpPr/>
            <p:nvPr/>
          </p:nvSpPr>
          <p:spPr bwMode="auto">
            <a:xfrm>
              <a:off x="9320106" y="2538044"/>
              <a:ext cx="826346" cy="406400"/>
            </a:xfrm>
            <a:prstGeom prst="rect">
              <a:avLst/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Consumer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8BF53E5-51EA-06E0-8650-A2FF7A6CD9A5}"/>
                </a:ext>
              </a:extLst>
            </p:cNvPr>
            <p:cNvSpPr/>
            <p:nvPr/>
          </p:nvSpPr>
          <p:spPr bwMode="auto">
            <a:xfrm>
              <a:off x="10322564" y="2538044"/>
              <a:ext cx="826346" cy="406400"/>
            </a:xfrm>
            <a:prstGeom prst="rect">
              <a:avLst/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Consumer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41407AA-BEC9-1EC9-55AC-040B52A1E140}"/>
                </a:ext>
              </a:extLst>
            </p:cNvPr>
            <p:cNvCxnSpPr>
              <a:cxnSpLocks/>
              <a:stCxn id="44" idx="0"/>
              <a:endCxn id="34" idx="2"/>
            </p:cNvCxnSpPr>
            <p:nvPr/>
          </p:nvCxnSpPr>
          <p:spPr bwMode="auto">
            <a:xfrm flipV="1">
              <a:off x="8727431" y="2944444"/>
              <a:ext cx="3390" cy="357611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B0C74C8-A7F2-0EAE-AC33-56530E9999B5}"/>
                </a:ext>
              </a:extLst>
            </p:cNvPr>
            <p:cNvCxnSpPr>
              <a:cxnSpLocks/>
              <a:stCxn id="31" idx="0"/>
              <a:endCxn id="47" idx="2"/>
            </p:cNvCxnSpPr>
            <p:nvPr/>
          </p:nvCxnSpPr>
          <p:spPr bwMode="auto">
            <a:xfrm flipV="1">
              <a:off x="9381067" y="4259687"/>
              <a:ext cx="0" cy="251355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0533E0C-6DEC-5DDC-18CD-7C6630DA0F07}"/>
                </a:ext>
              </a:extLst>
            </p:cNvPr>
            <p:cNvCxnSpPr>
              <a:cxnSpLocks/>
              <a:stCxn id="30" idx="0"/>
              <a:endCxn id="45" idx="2"/>
            </p:cNvCxnSpPr>
            <p:nvPr/>
          </p:nvCxnSpPr>
          <p:spPr bwMode="auto">
            <a:xfrm flipV="1">
              <a:off x="8659707" y="4259687"/>
              <a:ext cx="4974" cy="251355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85A670D-99B9-3D7D-F4AA-075633220D51}"/>
                </a:ext>
              </a:extLst>
            </p:cNvPr>
            <p:cNvCxnSpPr>
              <a:cxnSpLocks/>
              <a:stCxn id="46" idx="0"/>
              <a:endCxn id="35" idx="2"/>
            </p:cNvCxnSpPr>
            <p:nvPr/>
          </p:nvCxnSpPr>
          <p:spPr bwMode="auto">
            <a:xfrm flipV="1">
              <a:off x="9733279" y="2944444"/>
              <a:ext cx="0" cy="354175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055D120-8243-FCF2-6853-E0FFCB8E08C4}"/>
                </a:ext>
              </a:extLst>
            </p:cNvPr>
            <p:cNvCxnSpPr>
              <a:cxnSpLocks/>
              <a:stCxn id="32" idx="0"/>
              <a:endCxn id="48" idx="2"/>
            </p:cNvCxnSpPr>
            <p:nvPr/>
          </p:nvCxnSpPr>
          <p:spPr bwMode="auto">
            <a:xfrm flipH="1" flipV="1">
              <a:off x="10104120" y="4252690"/>
              <a:ext cx="1695" cy="258352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AC02C75-E070-6E1C-2AFF-C062F62A06D0}"/>
                </a:ext>
              </a:extLst>
            </p:cNvPr>
            <p:cNvCxnSpPr>
              <a:cxnSpLocks/>
              <a:stCxn id="33" idx="0"/>
              <a:endCxn id="49" idx="2"/>
            </p:cNvCxnSpPr>
            <p:nvPr/>
          </p:nvCxnSpPr>
          <p:spPr bwMode="auto">
            <a:xfrm flipV="1">
              <a:off x="10830563" y="4259687"/>
              <a:ext cx="0" cy="247969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A0887A2-5558-E468-DE50-3BDB012402E6}"/>
                </a:ext>
              </a:extLst>
            </p:cNvPr>
            <p:cNvCxnSpPr>
              <a:cxnSpLocks/>
              <a:stCxn id="50" idx="0"/>
              <a:endCxn id="36" idx="2"/>
            </p:cNvCxnSpPr>
            <p:nvPr/>
          </p:nvCxnSpPr>
          <p:spPr bwMode="auto">
            <a:xfrm flipH="1" flipV="1">
              <a:off x="10735737" y="2944444"/>
              <a:ext cx="3390" cy="357611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BC5FA73-B2E4-3622-12D3-B1413F2FF02E}"/>
                </a:ext>
              </a:extLst>
            </p:cNvPr>
            <p:cNvSpPr/>
            <p:nvPr/>
          </p:nvSpPr>
          <p:spPr bwMode="auto">
            <a:xfrm>
              <a:off x="8635995" y="3302055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6D14905-54EA-4700-F329-08274C45E65D}"/>
                </a:ext>
              </a:extLst>
            </p:cNvPr>
            <p:cNvSpPr/>
            <p:nvPr/>
          </p:nvSpPr>
          <p:spPr bwMode="auto">
            <a:xfrm>
              <a:off x="8573245" y="4193965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5152F22-1032-3EDE-0338-C0986113F317}"/>
                </a:ext>
              </a:extLst>
            </p:cNvPr>
            <p:cNvSpPr/>
            <p:nvPr/>
          </p:nvSpPr>
          <p:spPr bwMode="auto">
            <a:xfrm>
              <a:off x="9641843" y="3298619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0CEC203-BB9B-C7E4-F0B8-5D631E6C6434}"/>
                </a:ext>
              </a:extLst>
            </p:cNvPr>
            <p:cNvSpPr/>
            <p:nvPr/>
          </p:nvSpPr>
          <p:spPr bwMode="auto">
            <a:xfrm>
              <a:off x="9289631" y="4193965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4D395F1-DCBD-D29E-A041-C99343613A0E}"/>
                </a:ext>
              </a:extLst>
            </p:cNvPr>
            <p:cNvSpPr/>
            <p:nvPr/>
          </p:nvSpPr>
          <p:spPr bwMode="auto">
            <a:xfrm>
              <a:off x="10012684" y="4186968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E5A52BD-C1B2-6D39-75AA-CBF9A00CA699}"/>
                </a:ext>
              </a:extLst>
            </p:cNvPr>
            <p:cNvSpPr/>
            <p:nvPr/>
          </p:nvSpPr>
          <p:spPr bwMode="auto">
            <a:xfrm>
              <a:off x="10739127" y="4193965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BA1D74A-D189-E0D8-81ED-7637BF134B8F}"/>
                </a:ext>
              </a:extLst>
            </p:cNvPr>
            <p:cNvSpPr/>
            <p:nvPr/>
          </p:nvSpPr>
          <p:spPr bwMode="auto">
            <a:xfrm>
              <a:off x="10647691" y="3302055"/>
              <a:ext cx="182872" cy="65722"/>
            </a:xfrm>
            <a:prstGeom prst="rect">
              <a:avLst/>
            </a:prstGeom>
            <a:solidFill>
              <a:srgbClr val="E66E19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841AE4A-1032-1B79-5E83-EF1B531E3B5F}"/>
                </a:ext>
              </a:extLst>
            </p:cNvPr>
            <p:cNvSpPr/>
            <p:nvPr/>
          </p:nvSpPr>
          <p:spPr bwMode="auto">
            <a:xfrm>
              <a:off x="8341361" y="3298619"/>
              <a:ext cx="1509606" cy="961068"/>
            </a:xfrm>
            <a:prstGeom prst="rect">
              <a:avLst/>
            </a:prstGeom>
            <a:solidFill>
              <a:srgbClr val="1174E6">
                <a:lumMod val="7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Common distributed (mesh) data management capability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42E56BC-C625-2718-C6BF-A16C5C0BA311}"/>
                </a:ext>
              </a:extLst>
            </p:cNvPr>
            <p:cNvSpPr/>
            <p:nvPr/>
          </p:nvSpPr>
          <p:spPr bwMode="auto">
            <a:xfrm>
              <a:off x="9945793" y="3298744"/>
              <a:ext cx="1223434" cy="961068"/>
            </a:xfrm>
            <a:prstGeom prst="rect">
              <a:avLst/>
            </a:prstGeom>
            <a:solidFill>
              <a:srgbClr val="1174E6">
                <a:lumMod val="7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Common distributed (mesh) data management capability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C039C768-04FB-AC87-3B26-60176570B072}"/>
                </a:ext>
              </a:extLst>
            </p:cNvPr>
            <p:cNvCxnSpPr>
              <a:cxnSpLocks/>
              <a:stCxn id="52" idx="1"/>
              <a:endCxn id="51" idx="3"/>
            </p:cNvCxnSpPr>
            <p:nvPr/>
          </p:nvCxnSpPr>
          <p:spPr bwMode="auto">
            <a:xfrm flipH="1" flipV="1">
              <a:off x="9850967" y="3779153"/>
              <a:ext cx="94826" cy="125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98021"/>
            <a:ext cx="8591550" cy="808265"/>
          </a:xfrm>
        </p:spPr>
        <p:txBody>
          <a:bodyPr/>
          <a:lstStyle/>
          <a:p>
            <a:r>
              <a:rPr lang="en-GB" altLang="en-US" dirty="0"/>
              <a:t>Deployment flexibility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99AC96-6DB7-192E-02E6-F5CFF93CB7F0}"/>
              </a:ext>
            </a:extLst>
          </p:cNvPr>
          <p:cNvGrpSpPr/>
          <p:nvPr/>
        </p:nvGrpSpPr>
        <p:grpSpPr>
          <a:xfrm>
            <a:off x="163286" y="1616990"/>
            <a:ext cx="11421835" cy="4857289"/>
            <a:chOff x="678083" y="1270174"/>
            <a:chExt cx="11259373" cy="518731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4F12AD4-13FE-47C1-9820-37BFE29F793B}"/>
                </a:ext>
              </a:extLst>
            </p:cNvPr>
            <p:cNvSpPr/>
            <p:nvPr/>
          </p:nvSpPr>
          <p:spPr bwMode="auto">
            <a:xfrm>
              <a:off x="678083" y="1944317"/>
              <a:ext cx="652987" cy="242397"/>
            </a:xfrm>
            <a:prstGeom prst="roundRect">
              <a:avLst>
                <a:gd name="adj" fmla="val 5937"/>
              </a:avLst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Data Sources</a:t>
              </a: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D9F684B-B6F9-6BFE-C1A1-092C1E581859}"/>
                </a:ext>
              </a:extLst>
            </p:cNvPr>
            <p:cNvSpPr/>
            <p:nvPr/>
          </p:nvSpPr>
          <p:spPr bwMode="auto">
            <a:xfrm>
              <a:off x="678083" y="2301627"/>
              <a:ext cx="652987" cy="242397"/>
            </a:xfrm>
            <a:prstGeom prst="roundRect">
              <a:avLst>
                <a:gd name="adj" fmla="val 5937"/>
              </a:avLst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Data Sources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8017E37-C83A-27E2-992B-DAEED0C408DE}"/>
                </a:ext>
              </a:extLst>
            </p:cNvPr>
            <p:cNvSpPr/>
            <p:nvPr/>
          </p:nvSpPr>
          <p:spPr bwMode="auto">
            <a:xfrm>
              <a:off x="2267063" y="1629628"/>
              <a:ext cx="2580880" cy="1313765"/>
            </a:xfrm>
            <a:prstGeom prst="rect">
              <a:avLst/>
            </a:prstGeom>
            <a:solidFill>
              <a:srgbClr val="1174E6">
                <a:lumMod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55BC184-C836-2522-EE13-5A5A1333B20C}"/>
                </a:ext>
              </a:extLst>
            </p:cNvPr>
            <p:cNvSpPr/>
            <p:nvPr/>
          </p:nvSpPr>
          <p:spPr bwMode="auto">
            <a:xfrm>
              <a:off x="5130949" y="2063186"/>
              <a:ext cx="750429" cy="432744"/>
            </a:xfrm>
            <a:prstGeom prst="roundRect">
              <a:avLst>
                <a:gd name="adj" fmla="val 5937"/>
              </a:avLst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Applications</a:t>
              </a:r>
            </a:p>
          </p:txBody>
        </p:sp>
        <p:cxnSp>
          <p:nvCxnSpPr>
            <p:cNvPr id="7" name="Connector: Elbow 6">
              <a:extLst>
                <a:ext uri="{FF2B5EF4-FFF2-40B4-BE49-F238E27FC236}">
                  <a16:creationId xmlns:a16="http://schemas.microsoft.com/office/drawing/2014/main" id="{0E142C0E-9F3B-5182-D217-08B175E76035}"/>
                </a:ext>
              </a:extLst>
            </p:cNvPr>
            <p:cNvCxnSpPr>
              <a:cxnSpLocks/>
              <a:stCxn id="3" idx="3"/>
            </p:cNvCxnSpPr>
            <p:nvPr/>
          </p:nvCxnSpPr>
          <p:spPr bwMode="auto">
            <a:xfrm flipV="1">
              <a:off x="1331070" y="1962442"/>
              <a:ext cx="935993" cy="103074"/>
            </a:xfrm>
            <a:prstGeom prst="bentConnector3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" name="Connector: Elbow 7">
              <a:extLst>
                <a:ext uri="{FF2B5EF4-FFF2-40B4-BE49-F238E27FC236}">
                  <a16:creationId xmlns:a16="http://schemas.microsoft.com/office/drawing/2014/main" id="{526D24A8-B409-DAF7-7D13-B4118DEBD9D0}"/>
                </a:ext>
              </a:extLst>
            </p:cNvPr>
            <p:cNvCxnSpPr>
              <a:cxnSpLocks/>
              <a:stCxn id="4" idx="3"/>
            </p:cNvCxnSpPr>
            <p:nvPr/>
          </p:nvCxnSpPr>
          <p:spPr bwMode="auto">
            <a:xfrm>
              <a:off x="1331070" y="2422826"/>
              <a:ext cx="935993" cy="121198"/>
            </a:xfrm>
            <a:prstGeom prst="bentConnector3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10054FE-5D4B-4849-E577-1C89FBCEED11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 bwMode="auto">
            <a:xfrm flipV="1">
              <a:off x="4847943" y="2279558"/>
              <a:ext cx="283006" cy="6953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D67C1AF-C34D-53CA-6F9D-54020EA44C16}"/>
                </a:ext>
              </a:extLst>
            </p:cNvPr>
            <p:cNvSpPr txBox="1"/>
            <p:nvPr/>
          </p:nvSpPr>
          <p:spPr>
            <a:xfrm>
              <a:off x="2893746" y="1270174"/>
              <a:ext cx="1514982" cy="378745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Data Island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2968611-FA27-9DBC-0B12-FDCFC594DEFE}"/>
                </a:ext>
              </a:extLst>
            </p:cNvPr>
            <p:cNvSpPr/>
            <p:nvPr/>
          </p:nvSpPr>
          <p:spPr bwMode="auto">
            <a:xfrm>
              <a:off x="692458" y="4703638"/>
              <a:ext cx="652987" cy="242397"/>
            </a:xfrm>
            <a:prstGeom prst="roundRect">
              <a:avLst>
                <a:gd name="adj" fmla="val 5937"/>
              </a:avLst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Data Sources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8196F90-7134-822B-449C-A46A32FE7E27}"/>
                </a:ext>
              </a:extLst>
            </p:cNvPr>
            <p:cNvSpPr/>
            <p:nvPr/>
          </p:nvSpPr>
          <p:spPr bwMode="auto">
            <a:xfrm>
              <a:off x="692458" y="5060948"/>
              <a:ext cx="652987" cy="242397"/>
            </a:xfrm>
            <a:prstGeom prst="roundRect">
              <a:avLst>
                <a:gd name="adj" fmla="val 5937"/>
              </a:avLst>
            </a:prstGeom>
            <a:solidFill>
              <a:srgbClr val="181818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Data Sources</a:t>
              </a:r>
            </a:p>
          </p:txBody>
        </p: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CA77AF25-1B6A-E7B8-F770-3D5982FD0D71}"/>
                </a:ext>
              </a:extLst>
            </p:cNvPr>
            <p:cNvCxnSpPr>
              <a:cxnSpLocks/>
              <a:stCxn id="11" idx="3"/>
            </p:cNvCxnSpPr>
            <p:nvPr/>
          </p:nvCxnSpPr>
          <p:spPr bwMode="auto">
            <a:xfrm flipV="1">
              <a:off x="1345445" y="4779530"/>
              <a:ext cx="800539" cy="45307"/>
            </a:xfrm>
            <a:prstGeom prst="bentConnector3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4" name="Connector: Elbow 13">
              <a:extLst>
                <a:ext uri="{FF2B5EF4-FFF2-40B4-BE49-F238E27FC236}">
                  <a16:creationId xmlns:a16="http://schemas.microsoft.com/office/drawing/2014/main" id="{0DBB82F6-5710-4254-E41F-56B8B10DFBA3}"/>
                </a:ext>
              </a:extLst>
            </p:cNvPr>
            <p:cNvCxnSpPr>
              <a:cxnSpLocks/>
              <a:stCxn id="12" idx="3"/>
            </p:cNvCxnSpPr>
            <p:nvPr/>
          </p:nvCxnSpPr>
          <p:spPr bwMode="auto">
            <a:xfrm>
              <a:off x="1345445" y="5182147"/>
              <a:ext cx="838655" cy="236111"/>
            </a:xfrm>
            <a:prstGeom prst="bentConnector3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2D44159-1D51-6B36-4A10-EBC70DC9F391}"/>
                </a:ext>
              </a:extLst>
            </p:cNvPr>
            <p:cNvSpPr txBox="1"/>
            <p:nvPr/>
          </p:nvSpPr>
          <p:spPr>
            <a:xfrm>
              <a:off x="2893746" y="5787919"/>
              <a:ext cx="1514982" cy="378745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Data Island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9FF21D4-4EF1-95FC-E704-D54044523375}"/>
                </a:ext>
              </a:extLst>
            </p:cNvPr>
            <p:cNvCxnSpPr>
              <a:cxnSpLocks/>
              <a:stCxn id="5" idx="2"/>
            </p:cNvCxnSpPr>
            <p:nvPr/>
          </p:nvCxnSpPr>
          <p:spPr bwMode="auto">
            <a:xfrm>
              <a:off x="3557503" y="2943393"/>
              <a:ext cx="14375" cy="1445556"/>
            </a:xfrm>
            <a:prstGeom prst="line">
              <a:avLst/>
            </a:prstGeom>
            <a:solidFill>
              <a:srgbClr val="1174E6"/>
            </a:solidFill>
            <a:ln w="60325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EE8362-3584-5B53-A7B9-D883F585C780}"/>
                </a:ext>
              </a:extLst>
            </p:cNvPr>
            <p:cNvSpPr txBox="1"/>
            <p:nvPr/>
          </p:nvSpPr>
          <p:spPr>
            <a:xfrm>
              <a:off x="7710917" y="2544024"/>
              <a:ext cx="1514982" cy="378745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Data Island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DD9E801-8F4D-9BAD-742B-31E504D0A87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571878" y="3560361"/>
              <a:ext cx="4139038" cy="15116"/>
            </a:xfrm>
            <a:prstGeom prst="line">
              <a:avLst/>
            </a:prstGeom>
            <a:solidFill>
              <a:srgbClr val="1174E6"/>
            </a:solidFill>
            <a:ln w="60325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13609FF-560C-FA12-D682-37834B561DA8}"/>
                </a:ext>
              </a:extLst>
            </p:cNvPr>
            <p:cNvCxnSpPr/>
            <p:nvPr/>
          </p:nvCxnSpPr>
          <p:spPr bwMode="auto">
            <a:xfrm>
              <a:off x="5039891" y="1648919"/>
              <a:ext cx="0" cy="365060"/>
            </a:xfrm>
            <a:prstGeom prst="line">
              <a:avLst/>
            </a:prstGeom>
            <a:solidFill>
              <a:srgbClr val="1174E6"/>
            </a:solidFill>
            <a:ln w="22225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2C9D49A0-BABA-196F-61A9-ED03831651E3}"/>
                </a:ext>
              </a:extLst>
            </p:cNvPr>
            <p:cNvCxnSpPr/>
            <p:nvPr/>
          </p:nvCxnSpPr>
          <p:spPr bwMode="auto">
            <a:xfrm>
              <a:off x="5039891" y="1811547"/>
              <a:ext cx="204969" cy="0"/>
            </a:xfrm>
            <a:prstGeom prst="straightConnector1">
              <a:avLst/>
            </a:prstGeom>
            <a:solidFill>
              <a:srgbClr val="1174E6"/>
            </a:solidFill>
            <a:ln w="3175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554FFE0-ED7A-67F3-409C-F3A314B86EC7}"/>
                </a:ext>
              </a:extLst>
            </p:cNvPr>
            <p:cNvSpPr txBox="1"/>
            <p:nvPr/>
          </p:nvSpPr>
          <p:spPr>
            <a:xfrm>
              <a:off x="5017426" y="1526689"/>
              <a:ext cx="914400" cy="417628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Data Services</a:t>
              </a: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891C9D1-FD24-24CD-6DBB-55F1936FD6FF}"/>
                </a:ext>
              </a:extLst>
            </p:cNvPr>
            <p:cNvSpPr/>
            <p:nvPr/>
          </p:nvSpPr>
          <p:spPr bwMode="auto">
            <a:xfrm>
              <a:off x="2433915" y="1788307"/>
              <a:ext cx="2187552" cy="942350"/>
            </a:xfrm>
            <a:prstGeom prst="roundRect">
              <a:avLst/>
            </a:prstGeom>
            <a:solidFill>
              <a:srgbClr val="1174E6">
                <a:lumMod val="7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Management Architecture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96E4087-D19E-06DE-03C7-0DB30B232389}"/>
                </a:ext>
              </a:extLst>
            </p:cNvPr>
            <p:cNvSpPr/>
            <p:nvPr/>
          </p:nvSpPr>
          <p:spPr bwMode="auto">
            <a:xfrm>
              <a:off x="2184100" y="4385911"/>
              <a:ext cx="2580880" cy="1313765"/>
            </a:xfrm>
            <a:prstGeom prst="rect">
              <a:avLst/>
            </a:prstGeom>
            <a:solidFill>
              <a:srgbClr val="1174E6">
                <a:lumMod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B8AC4F4-C24F-A584-0992-2D1917E9EF23}"/>
                </a:ext>
              </a:extLst>
            </p:cNvPr>
            <p:cNvSpPr/>
            <p:nvPr/>
          </p:nvSpPr>
          <p:spPr bwMode="auto">
            <a:xfrm>
              <a:off x="5047986" y="4819469"/>
              <a:ext cx="750429" cy="432744"/>
            </a:xfrm>
            <a:prstGeom prst="roundRect">
              <a:avLst>
                <a:gd name="adj" fmla="val 5937"/>
              </a:avLst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Applications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1979208-526D-9EDD-083C-8015EB0F9B6D}"/>
                </a:ext>
              </a:extLst>
            </p:cNvPr>
            <p:cNvCxnSpPr>
              <a:cxnSpLocks/>
              <a:stCxn id="23" idx="3"/>
              <a:endCxn id="24" idx="1"/>
            </p:cNvCxnSpPr>
            <p:nvPr/>
          </p:nvCxnSpPr>
          <p:spPr bwMode="auto">
            <a:xfrm flipV="1">
              <a:off x="4764980" y="5035841"/>
              <a:ext cx="283006" cy="6953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AAD004-FE1A-8C7B-3DD7-723A91FF0BBC}"/>
                </a:ext>
              </a:extLst>
            </p:cNvPr>
            <p:cNvCxnSpPr/>
            <p:nvPr/>
          </p:nvCxnSpPr>
          <p:spPr bwMode="auto">
            <a:xfrm>
              <a:off x="4956928" y="4405202"/>
              <a:ext cx="0" cy="365060"/>
            </a:xfrm>
            <a:prstGeom prst="line">
              <a:avLst/>
            </a:prstGeom>
            <a:solidFill>
              <a:srgbClr val="1174E6"/>
            </a:solidFill>
            <a:ln w="22225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2C4F52D4-F019-6907-1D1A-835A06951077}"/>
                </a:ext>
              </a:extLst>
            </p:cNvPr>
            <p:cNvCxnSpPr/>
            <p:nvPr/>
          </p:nvCxnSpPr>
          <p:spPr bwMode="auto">
            <a:xfrm>
              <a:off x="4956928" y="4567830"/>
              <a:ext cx="204969" cy="0"/>
            </a:xfrm>
            <a:prstGeom prst="straightConnector1">
              <a:avLst/>
            </a:prstGeom>
            <a:solidFill>
              <a:srgbClr val="1174E6"/>
            </a:solidFill>
            <a:ln w="3175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DA84341-7D8B-1E5C-61A4-2C2DF9BAB954}"/>
                </a:ext>
              </a:extLst>
            </p:cNvPr>
            <p:cNvSpPr txBox="1"/>
            <p:nvPr/>
          </p:nvSpPr>
          <p:spPr>
            <a:xfrm>
              <a:off x="4934463" y="4282972"/>
              <a:ext cx="914400" cy="417628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Data Services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77702E8-2B91-72E6-3DBA-89442D13976D}"/>
                </a:ext>
              </a:extLst>
            </p:cNvPr>
            <p:cNvSpPr/>
            <p:nvPr/>
          </p:nvSpPr>
          <p:spPr bwMode="auto">
            <a:xfrm>
              <a:off x="2350952" y="4544590"/>
              <a:ext cx="2187552" cy="942350"/>
            </a:xfrm>
            <a:prstGeom prst="roundRect">
              <a:avLst/>
            </a:prstGeom>
            <a:solidFill>
              <a:srgbClr val="1174E6">
                <a:lumMod val="7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Management Architecture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625259C-3008-3D73-90C8-4378F69D3291}"/>
                </a:ext>
              </a:extLst>
            </p:cNvPr>
            <p:cNvSpPr/>
            <p:nvPr/>
          </p:nvSpPr>
          <p:spPr bwMode="auto">
            <a:xfrm>
              <a:off x="7710916" y="2918594"/>
              <a:ext cx="2580880" cy="1313765"/>
            </a:xfrm>
            <a:prstGeom prst="rect">
              <a:avLst/>
            </a:prstGeom>
            <a:solidFill>
              <a:srgbClr val="1174E6">
                <a:lumMod val="5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DA3904C-C5A1-3709-3795-92D83F67FAFE}"/>
                </a:ext>
              </a:extLst>
            </p:cNvPr>
            <p:cNvSpPr/>
            <p:nvPr/>
          </p:nvSpPr>
          <p:spPr bwMode="auto">
            <a:xfrm>
              <a:off x="10574802" y="3352152"/>
              <a:ext cx="750429" cy="432744"/>
            </a:xfrm>
            <a:prstGeom prst="roundRect">
              <a:avLst>
                <a:gd name="adj" fmla="val 5937"/>
              </a:avLst>
            </a:prstGeom>
            <a:solidFill>
              <a:srgbClr val="976CF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1800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2pPr>
              <a:lvl3pPr marL="54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3pPr>
              <a:lvl4pPr marL="72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4pPr>
              <a:lvl5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 kern="1000" spc="-30">
                  <a:solidFill>
                    <a:schemeClr val="tx1"/>
                  </a:solidFill>
                  <a:latin typeface="+mn-lt"/>
                </a:defRPr>
              </a:lvl5pPr>
              <a:lvl6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903600" indent="-180000" algn="l" rtl="0" eaLnBrk="1" fontAlgn="base" hangingPunct="1">
                <a:spcBef>
                  <a:spcPts val="300"/>
                </a:spcBef>
                <a:spcAft>
                  <a:spcPct val="0"/>
                </a:spcAft>
                <a:buClrTx/>
                <a:buFont typeface="Ericsson Hilda" panose="00000500000000000000" pitchFamily="2" charset="0"/>
                <a:buChar char="●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Applications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571F0CD-8342-B31F-90C1-05B51982ECCC}"/>
                </a:ext>
              </a:extLst>
            </p:cNvPr>
            <p:cNvCxnSpPr>
              <a:cxnSpLocks/>
              <a:stCxn id="30" idx="3"/>
              <a:endCxn id="31" idx="1"/>
            </p:cNvCxnSpPr>
            <p:nvPr/>
          </p:nvCxnSpPr>
          <p:spPr bwMode="auto">
            <a:xfrm flipV="1">
              <a:off x="10291796" y="3568524"/>
              <a:ext cx="283006" cy="6953"/>
            </a:xfrm>
            <a:prstGeom prst="line">
              <a:avLst/>
            </a:prstGeom>
            <a:solidFill>
              <a:srgbClr val="1174E6"/>
            </a:solidFill>
            <a:ln w="1270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6C70B19-E84A-DFF4-EF50-D7860681BE8C}"/>
                </a:ext>
              </a:extLst>
            </p:cNvPr>
            <p:cNvCxnSpPr/>
            <p:nvPr/>
          </p:nvCxnSpPr>
          <p:spPr bwMode="auto">
            <a:xfrm>
              <a:off x="10483744" y="2937885"/>
              <a:ext cx="0" cy="365060"/>
            </a:xfrm>
            <a:prstGeom prst="line">
              <a:avLst/>
            </a:prstGeom>
            <a:solidFill>
              <a:srgbClr val="1174E6"/>
            </a:solidFill>
            <a:ln w="22225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F925E218-432A-DD48-A180-2FD3FC4F6C33}"/>
                </a:ext>
              </a:extLst>
            </p:cNvPr>
            <p:cNvCxnSpPr/>
            <p:nvPr/>
          </p:nvCxnSpPr>
          <p:spPr bwMode="auto">
            <a:xfrm>
              <a:off x="10483744" y="3100513"/>
              <a:ext cx="204969" cy="0"/>
            </a:xfrm>
            <a:prstGeom prst="straightConnector1">
              <a:avLst/>
            </a:prstGeom>
            <a:solidFill>
              <a:srgbClr val="1174E6"/>
            </a:solidFill>
            <a:ln w="31750" cap="flat" cmpd="sng" algn="ctr">
              <a:solidFill>
                <a:srgbClr val="181818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3262AEB-3001-131A-1614-67EDA146482A}"/>
                </a:ext>
              </a:extLst>
            </p:cNvPr>
            <p:cNvSpPr txBox="1"/>
            <p:nvPr/>
          </p:nvSpPr>
          <p:spPr>
            <a:xfrm>
              <a:off x="10461279" y="2815655"/>
              <a:ext cx="914400" cy="417628"/>
            </a:xfrm>
            <a:prstGeom prst="rect">
              <a:avLst/>
            </a:prstGeom>
          </p:spPr>
          <p:txBody>
            <a:bodyPr vert="horz" wrap="none" lIns="72000" tIns="36000" rIns="72000" bIns="36000" rtlCol="0" anchor="t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  <a:cs typeface="+mn-cs"/>
                </a:rPr>
                <a:t>Data Services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4183D75E-315D-6B53-237D-3CC6A6EAD2BA}"/>
                </a:ext>
              </a:extLst>
            </p:cNvPr>
            <p:cNvSpPr/>
            <p:nvPr/>
          </p:nvSpPr>
          <p:spPr bwMode="auto">
            <a:xfrm>
              <a:off x="7877768" y="3077273"/>
              <a:ext cx="2187552" cy="942350"/>
            </a:xfrm>
            <a:prstGeom prst="roundRect">
              <a:avLst/>
            </a:prstGeom>
            <a:solidFill>
              <a:srgbClr val="1174E6">
                <a:lumMod val="75000"/>
              </a:srgbClr>
            </a:solidFill>
            <a:ln w="12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Data Management Architecture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4442366-5274-C194-D0CE-FFF97A18D979}"/>
                </a:ext>
              </a:extLst>
            </p:cNvPr>
            <p:cNvSpPr/>
            <p:nvPr/>
          </p:nvSpPr>
          <p:spPr bwMode="auto">
            <a:xfrm>
              <a:off x="6181344" y="5439708"/>
              <a:ext cx="5756112" cy="1017781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</a:rPr>
                <a:t>Enables gradual network introduction</a:t>
              </a:r>
            </a:p>
            <a:p>
              <a:pPr marL="180000" marR="0" lvl="0" indent="-180000" defTabSz="91440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 typeface="Ericsson Hilda" panose="00000500000000000000" pitchFamily="2" charset="0"/>
                <a:buChar char="●"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latin typeface="Ericsson Hilda"/>
                </a:rPr>
                <a:t>Enables different RAN, Core, Management organizations to have their own deployment according to a common standards</a:t>
              </a:r>
            </a:p>
          </p:txBody>
        </p:sp>
      </p:grp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576" y="495401"/>
            <a:ext cx="10515600" cy="957489"/>
          </a:xfrm>
        </p:spPr>
        <p:txBody>
          <a:bodyPr/>
          <a:lstStyle/>
          <a:p>
            <a:r>
              <a:rPr lang="en-GB" altLang="en-US" dirty="0"/>
              <a:t>Summary  and Proposed way forward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B7BA276-178E-F657-18FD-1E3736A7DF19}"/>
              </a:ext>
            </a:extLst>
          </p:cNvPr>
          <p:cNvSpPr txBox="1">
            <a:spLocks/>
          </p:cNvSpPr>
          <p:nvPr/>
        </p:nvSpPr>
        <p:spPr>
          <a:xfrm>
            <a:off x="479425" y="3367215"/>
            <a:ext cx="11097224" cy="1388853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How can this be achieved in 3GPP?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Ensure that a single framework is established in 3GPP for data management/data plane architecture</a:t>
            </a:r>
          </a:p>
          <a:p>
            <a:pPr marL="803275" marR="0" lvl="2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Avoid triggering multiple activities in different 3GPP WGs addressing the same problem, resulting in solution fragmentation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endParaRPr kumimoji="0" lang="en-US" sz="18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</a:endParaRP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D05484-5710-6BBD-E1B7-CAF4256A280A}"/>
              </a:ext>
            </a:extLst>
          </p:cNvPr>
          <p:cNvSpPr/>
          <p:nvPr/>
        </p:nvSpPr>
        <p:spPr bwMode="auto">
          <a:xfrm>
            <a:off x="479425" y="1864925"/>
            <a:ext cx="11097224" cy="1388853"/>
          </a:xfrm>
          <a:prstGeom prst="rect">
            <a:avLst/>
          </a:prstGeom>
          <a:solidFill>
            <a:srgbClr val="1174E6">
              <a:lumMod val="75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Goal for 3GPP: Common standards for data management irrespective of the domain.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Common way for a data consumer to request/access the data irrespective of the data source and domain of the data consumer.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Common mechanisms for data registration, data discovery, data access, data delivery, etc.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2FAAC2-9095-0E57-2074-B303C173EC01}"/>
              </a:ext>
            </a:extLst>
          </p:cNvPr>
          <p:cNvSpPr/>
          <p:nvPr/>
        </p:nvSpPr>
        <p:spPr bwMode="auto">
          <a:xfrm>
            <a:off x="356960" y="4973746"/>
            <a:ext cx="11097224" cy="1388853"/>
          </a:xfrm>
          <a:prstGeom prst="rect">
            <a:avLst/>
          </a:prstGeom>
          <a:solidFill>
            <a:srgbClr val="1174E6">
              <a:lumMod val="75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64795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Proposal: TSG SA should ask SA2, SA5 and RAN3 to collaboratively develop a common Data Management Framework supporting the needs of all stakeholders.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5354</TotalTime>
  <Words>304</Words>
  <Application>Microsoft Office PowerPoint</Application>
  <PresentationFormat>Widescreen</PresentationFormat>
  <Paragraphs>72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Ericsson Hilda</vt:lpstr>
      <vt:lpstr>Times New Roman</vt:lpstr>
      <vt:lpstr>Office Theme</vt:lpstr>
      <vt:lpstr>6G Data Architecture</vt:lpstr>
      <vt:lpstr>Data management evolution</vt:lpstr>
      <vt:lpstr>Deployment flexibility</vt:lpstr>
      <vt:lpstr>Summary  and 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595</cp:revision>
  <dcterms:created xsi:type="dcterms:W3CDTF">2010-02-05T13:52:04Z</dcterms:created>
  <dcterms:modified xsi:type="dcterms:W3CDTF">2025-09-09T21:18:41Z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